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4" r:id="rId10"/>
    <p:sldId id="263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7" r:id="rId19"/>
    <p:sldId id="278" r:id="rId20"/>
    <p:sldId id="291" r:id="rId21"/>
    <p:sldId id="295" r:id="rId22"/>
    <p:sldId id="279" r:id="rId23"/>
    <p:sldId id="293" r:id="rId24"/>
    <p:sldId id="275" r:id="rId25"/>
    <p:sldId id="280" r:id="rId26"/>
    <p:sldId id="283" r:id="rId27"/>
    <p:sldId id="281" r:id="rId28"/>
    <p:sldId id="292" r:id="rId29"/>
    <p:sldId id="284" r:id="rId30"/>
    <p:sldId id="285" r:id="rId31"/>
    <p:sldId id="286" r:id="rId32"/>
    <p:sldId id="287" r:id="rId33"/>
    <p:sldId id="288" r:id="rId34"/>
    <p:sldId id="290" r:id="rId35"/>
    <p:sldId id="289" r:id="rId36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Le Petit Cochon" panose="020B0604020202020204" charset="0"/>
      <p:regular r:id="rId41"/>
    </p:embeddedFont>
    <p:embeddedFont>
      <p:font typeface="Now Bold" panose="020B0604020202020204" charset="0"/>
      <p:regular r:id="rId42"/>
    </p:embeddedFont>
    <p:embeddedFont>
      <p:font typeface="Now Heavy" panose="020B0604020202020204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อีฟดอวอิ้ง" panose="020B0604020202020204" charset="-34"/>
      <p:regular r:id="rId48"/>
    </p:embeddedFont>
    <p:embeddedFont>
      <p:font typeface="อีฟดอวอิ้ง Bold" panose="020B0604020202020204" charset="-34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BBA"/>
    <a:srgbClr val="FFFAF1"/>
    <a:srgbClr val="FFE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1914" y="4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59737" y="4837867"/>
            <a:ext cx="12653505" cy="6967336"/>
          </a:xfrm>
          <a:custGeom>
            <a:avLst/>
            <a:gdLst/>
            <a:ahLst/>
            <a:cxnLst/>
            <a:rect l="l" t="t" r="r" b="b"/>
            <a:pathLst>
              <a:path w="12653505" h="6967336">
                <a:moveTo>
                  <a:pt x="0" y="0"/>
                </a:moveTo>
                <a:lnTo>
                  <a:pt x="12653505" y="0"/>
                </a:lnTo>
                <a:lnTo>
                  <a:pt x="12653505" y="6967336"/>
                </a:lnTo>
                <a:lnTo>
                  <a:pt x="0" y="696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53291" y="5803285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8706" y="2950053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685294" y="72306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7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7" y="8229600"/>
                </a:lnTo>
                <a:lnTo>
                  <a:pt x="740149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0482" y="-394898"/>
            <a:ext cx="6002867" cy="6277508"/>
          </a:xfrm>
          <a:custGeom>
            <a:avLst/>
            <a:gdLst/>
            <a:ahLst/>
            <a:cxnLst/>
            <a:rect l="l" t="t" r="r" b="b"/>
            <a:pathLst>
              <a:path w="6002867" h="6277508">
                <a:moveTo>
                  <a:pt x="0" y="0"/>
                </a:moveTo>
                <a:lnTo>
                  <a:pt x="6002867" y="0"/>
                </a:lnTo>
                <a:lnTo>
                  <a:pt x="6002867" y="6277508"/>
                </a:lnTo>
                <a:lnTo>
                  <a:pt x="0" y="6277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579669" y="-506673"/>
            <a:ext cx="4708331" cy="5975672"/>
            <a:chOff x="0" y="0"/>
            <a:chExt cx="6277775" cy="7967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77775" cy="7967562"/>
            </a:xfrm>
            <a:custGeom>
              <a:avLst/>
              <a:gdLst/>
              <a:ahLst/>
              <a:cxnLst/>
              <a:rect l="l" t="t" r="r" b="b"/>
              <a:pathLst>
                <a:path w="6277775" h="7967562">
                  <a:moveTo>
                    <a:pt x="0" y="0"/>
                  </a:moveTo>
                  <a:lnTo>
                    <a:pt x="6277775" y="0"/>
                  </a:lnTo>
                  <a:lnTo>
                    <a:pt x="6277775" y="7967562"/>
                  </a:lnTo>
                  <a:lnTo>
                    <a:pt x="0" y="7967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2790708" y="5132141"/>
              <a:ext cx="98729" cy="9872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625608" y="5157541"/>
              <a:ext cx="98729" cy="9872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199648" y="4898461"/>
              <a:ext cx="98729" cy="9872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354588" y="4831316"/>
              <a:ext cx="98729" cy="98729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 flipH="1">
            <a:off x="13739868" y="863475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4941391" y="8321535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0" y="0"/>
                </a:moveTo>
                <a:lnTo>
                  <a:pt x="9144000" y="0"/>
                </a:lnTo>
                <a:lnTo>
                  <a:pt x="9144000" y="2876550"/>
                </a:lnTo>
                <a:lnTo>
                  <a:pt x="0" y="2876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6434165" y="-204520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124200" y="6184833"/>
            <a:ext cx="12498721" cy="1554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Разработка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веб-приложения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для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проведения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соревнований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по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дзюдо</a:t>
            </a:r>
            <a:endParaRPr lang="en-US" sz="6000" dirty="0">
              <a:solidFill>
                <a:srgbClr val="FF9BBB"/>
              </a:solidFill>
              <a:latin typeface="Le Petit Coch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086420" y="6184897"/>
            <a:ext cx="12653505" cy="1554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Разработка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веб-приложения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для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проведения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соревнований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по</a:t>
            </a:r>
            <a:r>
              <a:rPr lang="ru-RU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дзюдо</a:t>
            </a:r>
            <a:endParaRPr lang="en-US" sz="59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35704" y="8700075"/>
            <a:ext cx="5945476" cy="111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4083" dirty="0" err="1">
                <a:solidFill>
                  <a:srgbClr val="482638"/>
                </a:solidFill>
                <a:latin typeface="อีฟดอวอิ้ง"/>
              </a:rPr>
              <a:t>Студент</a:t>
            </a:r>
            <a:r>
              <a:rPr lang="en-US" sz="4083" dirty="0">
                <a:solidFill>
                  <a:srgbClr val="482638"/>
                </a:solidFill>
                <a:latin typeface="อีฟดอวอิ้ง"/>
              </a:rPr>
              <a:t>: </a:t>
            </a:r>
            <a:r>
              <a:rPr lang="en-US" sz="4083" dirty="0" err="1">
                <a:solidFill>
                  <a:srgbClr val="482638"/>
                </a:solidFill>
                <a:latin typeface="อีฟดอวอิ้ง"/>
              </a:rPr>
              <a:t>Кулиев</a:t>
            </a:r>
            <a:r>
              <a:rPr lang="en-US" sz="4083" dirty="0">
                <a:solidFill>
                  <a:srgbClr val="482638"/>
                </a:solidFill>
                <a:latin typeface="อีฟดอวอิ้ง"/>
              </a:rPr>
              <a:t> Ш.Н.</a:t>
            </a:r>
          </a:p>
          <a:p>
            <a:pPr algn="ctr">
              <a:lnSpc>
                <a:spcPts val="4001"/>
              </a:lnSpc>
            </a:pPr>
            <a:endParaRPr lang="en-US" sz="4083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019311" y="1159626"/>
            <a:ext cx="14325600" cy="104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Министерство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образования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Республики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Башкортостан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</a:p>
          <a:p>
            <a:pPr algn="ctr">
              <a:lnSpc>
                <a:spcPts val="2646"/>
              </a:lnSpc>
            </a:pP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Государственное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автономное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профессиональное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образовательное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учреждение</a:t>
            </a:r>
            <a:endParaRPr lang="en-US" sz="3200" dirty="0">
              <a:solidFill>
                <a:srgbClr val="482638"/>
              </a:solidFill>
              <a:latin typeface="อีฟดอวอิ้ง"/>
            </a:endParaRPr>
          </a:p>
          <a:p>
            <a:pPr algn="ctr">
              <a:lnSpc>
                <a:spcPts val="2646"/>
              </a:lnSpc>
            </a:pP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Уфимский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колледж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статистики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,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информатики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и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вычислительной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техники</a:t>
            </a:r>
            <a:endParaRPr lang="en-US" sz="3200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908311" y="8700075"/>
            <a:ext cx="8199336" cy="111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4083">
                <a:solidFill>
                  <a:srgbClr val="482638"/>
                </a:solidFill>
                <a:latin typeface="อีฟดอวอิ้ง"/>
              </a:rPr>
              <a:t>Руководитель: Каримова Р.Ф.</a:t>
            </a:r>
          </a:p>
          <a:p>
            <a:pPr algn="ctr">
              <a:lnSpc>
                <a:spcPts val="4001"/>
              </a:lnSpc>
            </a:pPr>
            <a:endParaRPr lang="en-US" sz="4083">
              <a:solidFill>
                <a:srgbClr val="482638"/>
              </a:solidFill>
              <a:latin typeface="อีฟดอวอิ้ง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25646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11774492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Авторизация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9A2941B-9632-4CC3-8B1B-74CDE9C3D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901" y="1620019"/>
            <a:ext cx="14161634" cy="7186501"/>
          </a:xfrm>
          <a:prstGeom prst="roundRect">
            <a:avLst>
              <a:gd name="adj" fmla="val 10305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141672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Спортсмен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Редактирование профиля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6F550AA-89C1-4031-A422-964FDE52D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601" y="1597899"/>
            <a:ext cx="14475399" cy="7174606"/>
          </a:xfrm>
          <a:prstGeom prst="roundRect">
            <a:avLst>
              <a:gd name="adj" fmla="val 10295"/>
            </a:avLst>
          </a:prstGeom>
          <a:effectLst>
            <a:outerShdw blurRad="50800" dist="76200" dir="2700000" algn="tl" rotWithShape="0">
              <a:srgbClr val="FE9BBA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517303" y="2441698"/>
            <a:ext cx="15037217" cy="5403604"/>
          </a:xfrm>
          <a:prstGeom prst="roundRect">
            <a:avLst>
              <a:gd name="adj" fmla="val 8878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99543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Главная страница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704698" y="1626160"/>
            <a:ext cx="14966070" cy="7180361"/>
          </a:xfrm>
          <a:prstGeom prst="roundRect">
            <a:avLst>
              <a:gd name="adj" fmla="val 8784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126975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Информация о соревновании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579278" y="1317802"/>
            <a:ext cx="14913266" cy="7651396"/>
          </a:xfrm>
          <a:prstGeom prst="roundRect">
            <a:avLst>
              <a:gd name="adj" fmla="val 7751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49446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126975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Информация о соревновании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592356" y="2394413"/>
            <a:ext cx="14887111" cy="5498174"/>
          </a:xfrm>
          <a:prstGeom prst="roundRect">
            <a:avLst>
              <a:gd name="adj" fmla="val 8747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25646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13202728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Список участников соревнования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396468" y="1459601"/>
            <a:ext cx="15278887" cy="7367798"/>
          </a:xfrm>
          <a:prstGeom prst="roundRect">
            <a:avLst>
              <a:gd name="adj" fmla="val 8590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59" y="447941"/>
            <a:ext cx="11460627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Список встреч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3123365" y="1377470"/>
            <a:ext cx="14789458" cy="7532060"/>
          </a:xfrm>
          <a:prstGeom prst="roundRect">
            <a:avLst>
              <a:gd name="adj" fmla="val 8574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99543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Список встреч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642819" y="2737876"/>
            <a:ext cx="14786185" cy="4733921"/>
          </a:xfrm>
          <a:prstGeom prst="roundRect">
            <a:avLst>
              <a:gd name="adj" fmla="val 8522"/>
            </a:avLst>
          </a:prstGeom>
          <a:blipFill>
            <a:blip r:embed="rId7"/>
            <a:stretch>
              <a:fillRect b="-1633"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79087" y="879198"/>
            <a:ext cx="14159029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Секретарь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Добавление соревнования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698368" y="1872449"/>
            <a:ext cx="14675085" cy="6542101"/>
          </a:xfrm>
          <a:prstGeom prst="roundRect">
            <a:avLst>
              <a:gd name="adj" fmla="val 7349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  <p:txBody>
          <a:bodyPr/>
          <a:lstStyle/>
          <a:p>
            <a:endParaRPr lang="ru-RU" dirty="0"/>
          </a:p>
        </p:txBody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801163-7E5A-4EDF-9096-F2134D55CBDE}"/>
              </a:ext>
            </a:extLst>
          </p:cNvPr>
          <p:cNvSpPr txBox="1"/>
          <p:nvPr/>
        </p:nvSpPr>
        <p:spPr>
          <a:xfrm>
            <a:off x="2679087" y="689272"/>
            <a:ext cx="13313069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Секретарь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Добавление сравнения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35622" y="3318561"/>
            <a:ext cx="8170307" cy="4835955"/>
            <a:chOff x="0" y="0"/>
            <a:chExt cx="2151850" cy="1273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1850" cy="1273667"/>
            </a:xfrm>
            <a:custGeom>
              <a:avLst/>
              <a:gdLst/>
              <a:ahLst/>
              <a:cxnLst/>
              <a:rect l="l" t="t" r="r" b="b"/>
              <a:pathLst>
                <a:path w="2151850" h="1273667">
                  <a:moveTo>
                    <a:pt x="48326" y="0"/>
                  </a:moveTo>
                  <a:lnTo>
                    <a:pt x="2103524" y="0"/>
                  </a:lnTo>
                  <a:cubicBezTo>
                    <a:pt x="2130214" y="0"/>
                    <a:pt x="2151850" y="21636"/>
                    <a:pt x="2151850" y="48326"/>
                  </a:cubicBezTo>
                  <a:lnTo>
                    <a:pt x="2151850" y="1225341"/>
                  </a:lnTo>
                  <a:cubicBezTo>
                    <a:pt x="2151850" y="1252031"/>
                    <a:pt x="2130214" y="1273667"/>
                    <a:pt x="2103524" y="1273667"/>
                  </a:cubicBezTo>
                  <a:lnTo>
                    <a:pt x="48326" y="1273667"/>
                  </a:lnTo>
                  <a:cubicBezTo>
                    <a:pt x="21636" y="1273667"/>
                    <a:pt x="0" y="1252031"/>
                    <a:pt x="0" y="1225341"/>
                  </a:cubicBezTo>
                  <a:lnTo>
                    <a:pt x="0" y="48326"/>
                  </a:lnTo>
                  <a:cubicBezTo>
                    <a:pt x="0" y="21636"/>
                    <a:pt x="21636" y="0"/>
                    <a:pt x="48326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151850" cy="1349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3916" y="3318561"/>
            <a:ext cx="8170307" cy="4835955"/>
            <a:chOff x="0" y="0"/>
            <a:chExt cx="2151850" cy="1273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1850" cy="1273667"/>
            </a:xfrm>
            <a:custGeom>
              <a:avLst/>
              <a:gdLst/>
              <a:ahLst/>
              <a:cxnLst/>
              <a:rect l="l" t="t" r="r" b="b"/>
              <a:pathLst>
                <a:path w="2151850" h="1273667">
                  <a:moveTo>
                    <a:pt x="48326" y="0"/>
                  </a:moveTo>
                  <a:lnTo>
                    <a:pt x="2103524" y="0"/>
                  </a:lnTo>
                  <a:cubicBezTo>
                    <a:pt x="2130214" y="0"/>
                    <a:pt x="2151850" y="21636"/>
                    <a:pt x="2151850" y="48326"/>
                  </a:cubicBezTo>
                  <a:lnTo>
                    <a:pt x="2151850" y="1225341"/>
                  </a:lnTo>
                  <a:cubicBezTo>
                    <a:pt x="2151850" y="1252031"/>
                    <a:pt x="2130214" y="1273667"/>
                    <a:pt x="2103524" y="1273667"/>
                  </a:cubicBezTo>
                  <a:lnTo>
                    <a:pt x="48326" y="1273667"/>
                  </a:lnTo>
                  <a:cubicBezTo>
                    <a:pt x="21636" y="1273667"/>
                    <a:pt x="0" y="1252031"/>
                    <a:pt x="0" y="1225341"/>
                  </a:cubicBezTo>
                  <a:lnTo>
                    <a:pt x="0" y="48326"/>
                  </a:lnTo>
                  <a:cubicBezTo>
                    <a:pt x="0" y="21636"/>
                    <a:pt x="21636" y="0"/>
                    <a:pt x="48326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51850" cy="1349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537091" y="18772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2150013" y="-80850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712333" y="3630696"/>
            <a:ext cx="1179034" cy="515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3899" dirty="0" err="1">
                <a:solidFill>
                  <a:srgbClr val="482638"/>
                </a:solidFill>
                <a:latin typeface="อีฟดอวอิ้ง"/>
              </a:rPr>
              <a:t>Цель</a:t>
            </a:r>
            <a:endParaRPr lang="en-US" sz="3899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87000" y="4458292"/>
            <a:ext cx="7352776" cy="334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199" spc="387">
                <a:solidFill>
                  <a:srgbClr val="482638"/>
                </a:solidFill>
                <a:latin typeface="อีฟดอวอิ้ง"/>
              </a:rPr>
              <a:t>заключается в разработке приложения, которое будет способствовать ускорению и упрощению взаимодействия судей и участников с документацией на соревнованиях по дзюдо.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32014" y="1496514"/>
            <a:ext cx="5423972" cy="7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dirty="0" err="1">
                <a:solidFill>
                  <a:srgbClr val="482638"/>
                </a:solidFill>
                <a:latin typeface="Le Petit Cochon"/>
              </a:rPr>
              <a:t>Цел</a:t>
            </a:r>
            <a:r>
              <a:rPr lang="ru-RU" sz="6000" dirty="0">
                <a:solidFill>
                  <a:srgbClr val="482638"/>
                </a:solidFill>
                <a:latin typeface="Le Petit Cochon"/>
              </a:rPr>
              <a:t>ь</a:t>
            </a:r>
            <a:r>
              <a:rPr lang="en-US" sz="6000" dirty="0">
                <a:solidFill>
                  <a:srgbClr val="482638"/>
                </a:solidFill>
                <a:latin typeface="Le Petit Cochon"/>
              </a:rPr>
              <a:t> и </a:t>
            </a:r>
            <a:r>
              <a:rPr lang="en-US" sz="6000" dirty="0" err="1">
                <a:solidFill>
                  <a:srgbClr val="482638"/>
                </a:solidFill>
                <a:latin typeface="Le Petit Cochon"/>
              </a:rPr>
              <a:t>задачи</a:t>
            </a:r>
            <a:endParaRPr lang="en-US" sz="6000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578303" y="3627196"/>
            <a:ext cx="1684943" cy="515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3899" dirty="0" err="1">
                <a:solidFill>
                  <a:srgbClr val="482638"/>
                </a:solidFill>
                <a:latin typeface="อีฟดอวอิ้ง"/>
              </a:rPr>
              <a:t>Задач</a:t>
            </a:r>
            <a:r>
              <a:rPr lang="ru-RU" sz="3899" dirty="0">
                <a:solidFill>
                  <a:srgbClr val="482638"/>
                </a:solidFill>
                <a:latin typeface="อีฟดอวอิ้ง"/>
              </a:rPr>
              <a:t>и</a:t>
            </a:r>
            <a:endParaRPr lang="en-US" sz="3899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357307" y="4458292"/>
            <a:ext cx="8016293" cy="2877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9" lvl="1" indent="-345439" algn="l">
              <a:lnSpc>
                <a:spcPts val="3679"/>
              </a:lnSpc>
              <a:buFont typeface="Arial"/>
              <a:buChar char="•"/>
            </a:pP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описать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предметную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область</a:t>
            </a:r>
            <a:endParaRPr lang="en-US" sz="3199" spc="236" dirty="0">
              <a:solidFill>
                <a:srgbClr val="482638"/>
              </a:solidFill>
              <a:latin typeface="อีฟดอวอิ้ง"/>
            </a:endParaRPr>
          </a:p>
          <a:p>
            <a:pPr marL="690879" lvl="1" indent="-345439" algn="l">
              <a:lnSpc>
                <a:spcPts val="3679"/>
              </a:lnSpc>
              <a:buFont typeface="Arial"/>
              <a:buChar char="•"/>
            </a:pP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разработать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структуру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базы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данных</a:t>
            </a:r>
            <a:endParaRPr lang="en-US" sz="3199" spc="236" dirty="0">
              <a:solidFill>
                <a:srgbClr val="482638"/>
              </a:solidFill>
              <a:latin typeface="อีฟดอวอิ้ง"/>
            </a:endParaRPr>
          </a:p>
          <a:p>
            <a:pPr marL="690879" lvl="1" indent="-345439" algn="l">
              <a:lnSpc>
                <a:spcPts val="3679"/>
              </a:lnSpc>
              <a:buFont typeface="Arial"/>
              <a:buChar char="•"/>
            </a:pP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разработать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приложение</a:t>
            </a:r>
            <a:endParaRPr lang="en-US" sz="3199" spc="236" dirty="0">
              <a:solidFill>
                <a:srgbClr val="482638"/>
              </a:solidFill>
              <a:latin typeface="อีฟดอวอิ้ง"/>
            </a:endParaRPr>
          </a:p>
          <a:p>
            <a:pPr marL="690879" lvl="1" indent="-345439" algn="l">
              <a:lnSpc>
                <a:spcPts val="3679"/>
              </a:lnSpc>
              <a:buFont typeface="Arial"/>
              <a:buChar char="•"/>
            </a:pP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провести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тестирование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приложения</a:t>
            </a:r>
            <a:endParaRPr lang="en-US" sz="3199" spc="236" dirty="0">
              <a:solidFill>
                <a:srgbClr val="482638"/>
              </a:solidFill>
              <a:latin typeface="อีฟดอวอิ้ง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20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331A081-F893-4325-B4B8-57890C320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087" y="2583806"/>
            <a:ext cx="14607722" cy="4805932"/>
          </a:xfrm>
          <a:prstGeom prst="roundRect">
            <a:avLst>
              <a:gd name="adj" fmla="val 6701"/>
            </a:avLst>
          </a:prstGeom>
          <a:effectLst>
            <a:outerShdw blurRad="50800" dist="63500" dir="8100000" algn="tr" rotWithShape="0">
              <a:srgbClr val="FE9BBA">
                <a:alpha val="40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4393C6B-933B-415E-9686-3734B80692B6}"/>
              </a:ext>
            </a:extLst>
          </p:cNvPr>
          <p:cNvSpPr txBox="1"/>
          <p:nvPr/>
        </p:nvSpPr>
        <p:spPr>
          <a:xfrm>
            <a:off x="2679087" y="879198"/>
            <a:ext cx="13313069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Секретарь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Добавление сравнения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852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393C6B-933B-415E-9686-3734B80692B6}"/>
              </a:ext>
            </a:extLst>
          </p:cNvPr>
          <p:cNvSpPr txBox="1"/>
          <p:nvPr/>
        </p:nvSpPr>
        <p:spPr>
          <a:xfrm>
            <a:off x="2679087" y="879198"/>
            <a:ext cx="13313069" cy="1769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Секретарь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</a:t>
            </a:r>
          </a:p>
          <a:p>
            <a:pPr>
              <a:lnSpc>
                <a:spcPts val="4739"/>
              </a:lnSpc>
              <a:spcBef>
                <a:spcPct val="0"/>
              </a:spcBef>
            </a:pPr>
            <a:r>
              <a:rPr lang="ru-RU" sz="3385" dirty="0">
                <a:solidFill>
                  <a:srgbClr val="482638"/>
                </a:solidFill>
                <a:latin typeface="Open Sans"/>
              </a:rPr>
              <a:t>Заполнении данных соревнования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  <a:p>
            <a:pPr>
              <a:lnSpc>
                <a:spcPts val="4739"/>
              </a:lnSpc>
              <a:spcBef>
                <a:spcPct val="0"/>
              </a:spcBef>
            </a:pP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120AAB7-F9FC-4F01-A03C-60712EE62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822" y="2820860"/>
            <a:ext cx="14980178" cy="4350860"/>
          </a:xfrm>
          <a:prstGeom prst="roundRect">
            <a:avLst>
              <a:gd name="adj" fmla="val 6326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295628" y="4072723"/>
            <a:ext cx="8603866" cy="5049413"/>
          </a:xfrm>
          <a:prstGeom prst="roundRect">
            <a:avLst>
              <a:gd name="adj" fmla="val 8906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28002" y="447941"/>
            <a:ext cx="15710608" cy="1166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Секретарь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</a:t>
            </a:r>
          </a:p>
          <a:p>
            <a:pPr>
              <a:lnSpc>
                <a:spcPts val="4739"/>
              </a:lnSpc>
              <a:spcBef>
                <a:spcPct val="0"/>
              </a:spcBef>
            </a:pPr>
            <a:r>
              <a:rPr lang="ru-RU" sz="3385" dirty="0">
                <a:solidFill>
                  <a:srgbClr val="482638"/>
                </a:solidFill>
                <a:latin typeface="Open Sans"/>
              </a:rPr>
              <a:t>Заполнении данных соревнования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19A14EDB-D64F-412E-A778-EE71BE377DB0}"/>
              </a:ext>
            </a:extLst>
          </p:cNvPr>
          <p:cNvSpPr txBox="1"/>
          <p:nvPr/>
        </p:nvSpPr>
        <p:spPr>
          <a:xfrm>
            <a:off x="12359220" y="7156876"/>
            <a:ext cx="403640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ru-RU" sz="3199" dirty="0">
                <a:solidFill>
                  <a:srgbClr val="482638"/>
                </a:solidFill>
                <a:latin typeface="อีฟดอวอิ้ง"/>
              </a:rPr>
              <a:t>Добавление категории</a:t>
            </a:r>
            <a:endParaRPr lang="en-US" sz="3199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0F69679F-DD19-4555-B180-281A3D027573}"/>
              </a:ext>
            </a:extLst>
          </p:cNvPr>
          <p:cNvSpPr txBox="1"/>
          <p:nvPr/>
        </p:nvSpPr>
        <p:spPr>
          <a:xfrm>
            <a:off x="4533211" y="9181049"/>
            <a:ext cx="403640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ru-RU" sz="3199" dirty="0">
                <a:solidFill>
                  <a:srgbClr val="482638"/>
                </a:solidFill>
                <a:latin typeface="อีฟดอวอิ้ง"/>
              </a:rPr>
              <a:t>Назначение судей</a:t>
            </a:r>
            <a:endParaRPr lang="en-US" sz="3199" dirty="0">
              <a:solidFill>
                <a:srgbClr val="482638"/>
              </a:solidFill>
              <a:latin typeface="อีฟดอวอิ้ง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165C782-384D-4839-8885-6F6145456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698" y="1607938"/>
            <a:ext cx="7375744" cy="5257792"/>
          </a:xfrm>
          <a:prstGeom prst="roundRect">
            <a:avLst>
              <a:gd name="adj" fmla="val 9214"/>
            </a:avLst>
          </a:prstGeom>
          <a:effectLst>
            <a:outerShdw blurRad="50800" dist="63500" dir="8100000" algn="tr" rotWithShape="0">
              <a:srgbClr val="FE9BBA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03101" y="454997"/>
            <a:ext cx="10936867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Тренер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Подача заявки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E88FF2F-904D-4324-8D8B-3D06CAA4D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8264" y="2076169"/>
            <a:ext cx="15401088" cy="5853962"/>
          </a:xfrm>
          <a:prstGeom prst="roundRect">
            <a:avLst>
              <a:gd name="adj" fmla="val 8958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782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26265" y="483413"/>
            <a:ext cx="11856168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Тренер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Подача заявки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600BFA6-13D3-479A-B9D3-8042F7D42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783" y="2198147"/>
            <a:ext cx="15428256" cy="6121188"/>
          </a:xfrm>
          <a:prstGeom prst="roundRect">
            <a:avLst>
              <a:gd name="adj" fmla="val 7183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652902" y="2295529"/>
            <a:ext cx="14766019" cy="5695942"/>
          </a:xfrm>
          <a:prstGeom prst="roundRect">
            <a:avLst>
              <a:gd name="adj" fmla="val 6729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16088" y="877809"/>
            <a:ext cx="125451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Секретарь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Одобрение заявок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9144000" y="1380732"/>
            <a:ext cx="9027046" cy="4388070"/>
          </a:xfrm>
          <a:prstGeom prst="roundRect">
            <a:avLst>
              <a:gd name="adj" fmla="val 8398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8100000" algn="tr" rotWithShape="0">
              <a:srgbClr val="FE9BBA">
                <a:alpha val="40000"/>
              </a:srgbClr>
            </a:outerShdw>
          </a:effectLst>
        </p:spPr>
      </p:sp>
      <p:sp>
        <p:nvSpPr>
          <p:cNvPr id="30" name="Freeform 30"/>
          <p:cNvSpPr/>
          <p:nvPr/>
        </p:nvSpPr>
        <p:spPr>
          <a:xfrm>
            <a:off x="3186014" y="4864536"/>
            <a:ext cx="8828000" cy="4002388"/>
          </a:xfrm>
          <a:prstGeom prst="roundRect">
            <a:avLst>
              <a:gd name="adj" fmla="val 10502"/>
            </a:avLst>
          </a:prstGeom>
          <a:blipFill>
            <a:blip r:embed="rId8"/>
            <a:stretch>
              <a:fillRect/>
            </a:stretch>
          </a:blipFill>
          <a:effectLst>
            <a:outerShdw blurRad="50800" dist="63500" dir="18900000" algn="bl" rotWithShape="0">
              <a:srgbClr val="FE9BBA">
                <a:alpha val="40000"/>
              </a:srgbClr>
            </a:outerShdw>
          </a:effectLst>
        </p:spPr>
      </p: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52060" y="447941"/>
            <a:ext cx="13202728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Судья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Проведении жеребьевки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E65B5BAA-DF47-45B1-8872-DC1643B09FEF}"/>
              </a:ext>
            </a:extLst>
          </p:cNvPr>
          <p:cNvSpPr txBox="1"/>
          <p:nvPr/>
        </p:nvSpPr>
        <p:spPr>
          <a:xfrm>
            <a:off x="13016087" y="5833963"/>
            <a:ext cx="2909713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ru-RU" sz="3199" dirty="0">
                <a:solidFill>
                  <a:srgbClr val="482638"/>
                </a:solidFill>
                <a:latin typeface="อีฟดอวอิ้ง"/>
              </a:rPr>
              <a:t>До жеребьевки</a:t>
            </a:r>
            <a:endParaRPr lang="en-US" sz="3199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6477BAD5-FAA2-4490-A7AD-9FAF3207F7D9}"/>
              </a:ext>
            </a:extLst>
          </p:cNvPr>
          <p:cNvSpPr txBox="1"/>
          <p:nvPr/>
        </p:nvSpPr>
        <p:spPr>
          <a:xfrm>
            <a:off x="5864406" y="8897492"/>
            <a:ext cx="346491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ru-RU" sz="3199" dirty="0">
                <a:solidFill>
                  <a:srgbClr val="482638"/>
                </a:solidFill>
                <a:latin typeface="อีฟดอวอิ้ง"/>
              </a:rPr>
              <a:t>После жеребьевки</a:t>
            </a:r>
            <a:endParaRPr lang="en-US" sz="3199" dirty="0">
              <a:solidFill>
                <a:srgbClr val="482638"/>
              </a:solidFill>
              <a:latin typeface="อีฟดอวอิ้ง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699052" y="1380732"/>
            <a:ext cx="14673718" cy="7250969"/>
          </a:xfrm>
          <a:prstGeom prst="roundRect">
            <a:avLst>
              <a:gd name="adj" fmla="val 4457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87622" y="434879"/>
            <a:ext cx="126975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Секретарь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Проведение встреч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1"/>
            </a:gs>
            <a:gs pos="100000">
              <a:srgbClr val="FFE8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15674" y="535390"/>
            <a:ext cx="130785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Секретарь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Запыление встреч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5F2A0DC-2604-4163-8F35-61B5B7D74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1790700"/>
            <a:ext cx="14598616" cy="7493186"/>
          </a:xfrm>
          <a:prstGeom prst="roundRect">
            <a:avLst>
              <a:gd name="adj" fmla="val 9500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439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52060" y="447941"/>
            <a:ext cx="11774492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Протокол соревнования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D61E73E-7C8D-4B8A-ABFA-B03A98C6E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958" y="1593442"/>
            <a:ext cx="5705475" cy="7620000"/>
          </a:xfrm>
          <a:prstGeom prst="roundRect">
            <a:avLst>
              <a:gd name="adj" fmla="val 9035"/>
            </a:avLst>
          </a:prstGeom>
          <a:effectLst>
            <a:outerShdw blurRad="50800" dist="38100" dir="2700000" algn="tl" rotWithShape="0">
              <a:srgbClr val="FE9BBA">
                <a:alpha val="40000"/>
              </a:srgbClr>
            </a:outerShdw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A52F85F-F1EA-49E0-91CE-04F42E8DB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8686" y="1556433"/>
            <a:ext cx="6048851" cy="7614311"/>
          </a:xfrm>
          <a:prstGeom prst="roundRect">
            <a:avLst>
              <a:gd name="adj" fmla="val 8989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871137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858536" y="417619"/>
            <a:ext cx="6195172" cy="13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5400">
                <a:solidFill>
                  <a:srgbClr val="482638"/>
                </a:solidFill>
                <a:latin typeface="Le Petit Cochon"/>
              </a:rPr>
              <a:t>Диаграмма прецедентов</a:t>
            </a:r>
          </a:p>
        </p:txBody>
      </p:sp>
      <p:sp>
        <p:nvSpPr>
          <p:cNvPr id="28" name="Freeform 28"/>
          <p:cNvSpPr/>
          <p:nvPr/>
        </p:nvSpPr>
        <p:spPr>
          <a:xfrm>
            <a:off x="3262422" y="441472"/>
            <a:ext cx="13422827" cy="9427624"/>
          </a:xfrm>
          <a:custGeom>
            <a:avLst/>
            <a:gdLst/>
            <a:ahLst/>
            <a:cxnLst/>
            <a:rect l="l" t="t" r="r" b="b"/>
            <a:pathLst>
              <a:path w="13422827" h="9427624">
                <a:moveTo>
                  <a:pt x="0" y="0"/>
                </a:moveTo>
                <a:lnTo>
                  <a:pt x="13422828" y="0"/>
                </a:lnTo>
                <a:lnTo>
                  <a:pt x="13422828" y="9427625"/>
                </a:lnTo>
                <a:lnTo>
                  <a:pt x="0" y="942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30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52060" y="447941"/>
            <a:ext cx="12731442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Протоколы весовой категории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8B02DC61-5E60-4474-9479-62E5E936B6E5}"/>
              </a:ext>
            </a:extLst>
          </p:cNvPr>
          <p:cNvSpPr txBox="1"/>
          <p:nvPr/>
        </p:nvSpPr>
        <p:spPr>
          <a:xfrm>
            <a:off x="5029201" y="7849706"/>
            <a:ext cx="411480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ru-RU" sz="3199" dirty="0">
                <a:solidFill>
                  <a:srgbClr val="482638"/>
                </a:solidFill>
                <a:latin typeface="อีฟดอวอิ้ง"/>
              </a:rPr>
              <a:t>Протокол жеребьевки</a:t>
            </a:r>
            <a:endParaRPr lang="en-US" sz="3199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303A6D84-016E-4AFE-908A-CCDE5CCE8F1F}"/>
              </a:ext>
            </a:extLst>
          </p:cNvPr>
          <p:cNvSpPr txBox="1"/>
          <p:nvPr/>
        </p:nvSpPr>
        <p:spPr>
          <a:xfrm>
            <a:off x="12564545" y="9458993"/>
            <a:ext cx="357208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ru-RU" sz="3199" dirty="0">
                <a:solidFill>
                  <a:srgbClr val="482638"/>
                </a:solidFill>
                <a:latin typeface="อีฟดอวอิ้ง"/>
              </a:rPr>
              <a:t>Итоговый протокол</a:t>
            </a:r>
            <a:endParaRPr lang="en-US" sz="3199" dirty="0">
              <a:solidFill>
                <a:srgbClr val="482638"/>
              </a:solidFill>
              <a:latin typeface="อีฟดอวอิ้ง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9CCF3F9-EC93-423E-99A7-8B0F4FE24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1824" y="3426642"/>
            <a:ext cx="6556268" cy="4041535"/>
          </a:xfrm>
          <a:prstGeom prst="roundRect">
            <a:avLst>
              <a:gd name="adj" fmla="val 11280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FCE41C2-B2D3-497A-9061-3ED544B08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2306" y="1477771"/>
            <a:ext cx="5993790" cy="7721729"/>
          </a:xfrm>
          <a:prstGeom prst="roundRect">
            <a:avLst>
              <a:gd name="adj" fmla="val 6739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31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59919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Тестирование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Регистрация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B9EE74-294A-48E3-A187-9793B0B8C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369" y="1403242"/>
            <a:ext cx="14231084" cy="7191192"/>
          </a:xfrm>
          <a:prstGeom prst="roundRect">
            <a:avLst>
              <a:gd name="adj" fmla="val 8795"/>
            </a:avLst>
          </a:prstGeom>
          <a:effectLst>
            <a:outerShdw blurRad="50800" dist="635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5431400" y="2394818"/>
            <a:ext cx="8244549" cy="3263106"/>
          </a:xfrm>
          <a:prstGeom prst="roundRect">
            <a:avLst>
              <a:gd name="adj" fmla="val 13108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32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52060" y="447941"/>
            <a:ext cx="9268540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Тестирование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Добавление соревнования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E25F942-9210-45C5-9A4C-0211CB36B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6700911"/>
            <a:ext cx="13608265" cy="1979384"/>
          </a:xfrm>
          <a:prstGeom prst="roundRect">
            <a:avLst/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4377437" y="6207312"/>
            <a:ext cx="11316947" cy="2727314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2" name="TextBox 32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3" name="TextBox 33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3</a:t>
            </a:r>
            <a:r>
              <a:rPr lang="en-US" sz="6399" dirty="0">
                <a:solidFill>
                  <a:srgbClr val="482638"/>
                </a:solidFill>
                <a:latin typeface="Le Petit Cochon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52059" y="447941"/>
            <a:ext cx="8038391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Тестирование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Добавление категорий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DA60634-21C1-49C0-90DA-0C4D29B60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461" y="2158080"/>
            <a:ext cx="11316947" cy="2911244"/>
          </a:xfrm>
          <a:prstGeom prst="roundRect">
            <a:avLst/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537091" y="18772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150013" y="-80850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105770" y="1496514"/>
            <a:ext cx="8076460" cy="7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ru-RU" sz="6000" dirty="0">
                <a:solidFill>
                  <a:srgbClr val="482638"/>
                </a:solidFill>
                <a:latin typeface="Le Petit Cochon"/>
              </a:rPr>
              <a:t>Заключение</a:t>
            </a:r>
            <a:endParaRPr lang="en-US" sz="6000" dirty="0">
              <a:solidFill>
                <a:srgbClr val="482638"/>
              </a:solidFill>
              <a:latin typeface="Le Petit Cochon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648331" y="1870685"/>
            <a:ext cx="16230601" cy="7963860"/>
            <a:chOff x="0" y="-385762"/>
            <a:chExt cx="22649057" cy="1056498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-385762"/>
              <a:ext cx="22649057" cy="10564989"/>
              <a:chOff x="0" y="-76200"/>
              <a:chExt cx="4473887" cy="208691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473887" cy="2010712"/>
              </a:xfrm>
              <a:custGeom>
                <a:avLst/>
                <a:gdLst/>
                <a:ahLst/>
                <a:cxnLst/>
                <a:rect l="l" t="t" r="r" b="b"/>
                <a:pathLst>
                  <a:path w="2067568" h="1497371">
                    <a:moveTo>
                      <a:pt x="50296" y="0"/>
                    </a:moveTo>
                    <a:lnTo>
                      <a:pt x="2017272" y="0"/>
                    </a:lnTo>
                    <a:cubicBezTo>
                      <a:pt x="2045050" y="0"/>
                      <a:pt x="2067568" y="22518"/>
                      <a:pt x="2067568" y="50296"/>
                    </a:cubicBezTo>
                    <a:lnTo>
                      <a:pt x="2067568" y="1447075"/>
                    </a:lnTo>
                    <a:cubicBezTo>
                      <a:pt x="2067568" y="1474853"/>
                      <a:pt x="2045050" y="1497371"/>
                      <a:pt x="2017272" y="1497371"/>
                    </a:cubicBezTo>
                    <a:lnTo>
                      <a:pt x="50296" y="1497371"/>
                    </a:lnTo>
                    <a:cubicBezTo>
                      <a:pt x="22518" y="1497371"/>
                      <a:pt x="0" y="1474853"/>
                      <a:pt x="0" y="1447075"/>
                    </a:cubicBezTo>
                    <a:lnTo>
                      <a:pt x="0" y="50296"/>
                    </a:lnTo>
                    <a:cubicBezTo>
                      <a:pt x="0" y="22518"/>
                      <a:pt x="22518" y="0"/>
                      <a:pt x="50296" y="0"/>
                    </a:cubicBezTo>
                    <a:close/>
                  </a:path>
                </a:pathLst>
              </a:custGeom>
              <a:solidFill>
                <a:srgbClr val="FFFDFB">
                  <a:alpha val="61961"/>
                </a:srgbClr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76200"/>
                <a:ext cx="2067568" cy="1573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228767" y="1574912"/>
              <a:ext cx="20755631" cy="65566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56234" lvl="1">
                <a:lnSpc>
                  <a:spcPts val="4388"/>
                </a:lnSpc>
                <a:spcAft>
                  <a:spcPts val="1200"/>
                </a:spcAft>
              </a:pPr>
              <a:r>
                <a:rPr lang="ru-RU" sz="2800" dirty="0">
                  <a:solidFill>
                    <a:srgbClr val="482638"/>
                  </a:solidFill>
                  <a:latin typeface="อีฟดอวอิ้ง"/>
                </a:rPr>
                <a:t>В результате работы над дипломным проектом были достигнуты</a:t>
              </a:r>
              <a:r>
                <a:rPr lang="en-US" sz="2800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ru-RU" sz="2800" dirty="0">
                  <a:solidFill>
                    <a:srgbClr val="482638"/>
                  </a:solidFill>
                  <a:latin typeface="อีฟดอวอิ้ง"/>
                </a:rPr>
                <a:t>следующие положительные результаты:</a:t>
              </a:r>
            </a:p>
            <a:p>
              <a:pPr marL="356234" lvl="1">
                <a:lnSpc>
                  <a:spcPts val="4388"/>
                </a:lnSpc>
                <a:spcAft>
                  <a:spcPts val="1200"/>
                </a:spcAft>
              </a:pPr>
              <a:r>
                <a:rPr lang="ru-RU" sz="2800" dirty="0">
                  <a:solidFill>
                    <a:srgbClr val="482638"/>
                  </a:solidFill>
                  <a:latin typeface="อีฟดอวอิ้ง"/>
                </a:rPr>
                <a:t>Разработано полнофункциональное веб-приложение </a:t>
              </a:r>
              <a:r>
                <a:rPr lang="ru-RU" sz="2800" b="1" dirty="0" err="1">
                  <a:solidFill>
                    <a:srgbClr val="482638"/>
                  </a:solidFill>
                  <a:latin typeface="อีฟดอวอิ้ง"/>
                </a:rPr>
                <a:t>Judo</a:t>
              </a:r>
              <a:r>
                <a:rPr lang="en-US" sz="2800" b="1" dirty="0">
                  <a:solidFill>
                    <a:srgbClr val="482638"/>
                  </a:solidFill>
                  <a:latin typeface="อีฟดอวอิ้ง"/>
                </a:rPr>
                <a:t>A</a:t>
              </a:r>
              <a:r>
                <a:rPr lang="ru-RU" sz="2800" b="1" dirty="0" err="1">
                  <a:solidFill>
                    <a:srgbClr val="482638"/>
                  </a:solidFill>
                  <a:latin typeface="อีฟดอวอิ้ง"/>
                </a:rPr>
                <a:t>rena</a:t>
              </a:r>
              <a:r>
                <a:rPr lang="ru-RU" sz="2800" b="1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ru-RU" sz="2800" dirty="0">
                  <a:solidFill>
                    <a:srgbClr val="482638"/>
                  </a:solidFill>
                  <a:latin typeface="อีฟดอวอิ้ง"/>
                </a:rPr>
                <a:t>на</a:t>
              </a:r>
              <a:r>
                <a:rPr lang="ru-RU" sz="2800" b="1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ru-RU" sz="2800" b="1" dirty="0" err="1">
                  <a:solidFill>
                    <a:srgbClr val="482638"/>
                  </a:solidFill>
                  <a:latin typeface="อีฟดอวอิ้ง"/>
                </a:rPr>
                <a:t>Django</a:t>
              </a:r>
              <a:r>
                <a:rPr lang="ru-RU" sz="2800" b="1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2800" b="1" dirty="0">
                  <a:solidFill>
                    <a:srgbClr val="482638"/>
                  </a:solidFill>
                  <a:latin typeface="อีฟดอวอิ้ง"/>
                </a:rPr>
                <a:t>f</a:t>
              </a:r>
              <a:r>
                <a:rPr lang="ru-RU" sz="2800" b="1" dirty="0" err="1">
                  <a:solidFill>
                    <a:srgbClr val="482638"/>
                  </a:solidFill>
                  <a:latin typeface="อีฟดอวอิ้ง"/>
                </a:rPr>
                <a:t>ramework</a:t>
              </a:r>
              <a:endParaRPr lang="ru-RU" sz="2800" b="1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356234" lvl="1">
                <a:lnSpc>
                  <a:spcPts val="4388"/>
                </a:lnSpc>
                <a:spcAft>
                  <a:spcPts val="1200"/>
                </a:spcAft>
              </a:pPr>
              <a:r>
                <a:rPr lang="ru-RU" sz="2800" b="1" dirty="0">
                  <a:solidFill>
                    <a:srgbClr val="482638"/>
                  </a:solidFill>
                  <a:latin typeface="อีฟดอวอิ้ง"/>
                </a:rPr>
                <a:t>Реализован весь функционал</a:t>
              </a:r>
              <a:r>
                <a:rPr lang="ru-RU" sz="2800" dirty="0">
                  <a:solidFill>
                    <a:srgbClr val="482638"/>
                  </a:solidFill>
                  <a:latin typeface="อีฟดอวอิ้ง"/>
                </a:rPr>
                <a:t>. Также приложение обеспечивает хранение данных в электронном виде, предотвращая потерю или повреждение документов. Существенна ускорилась регистрация и обработка проведения соревнований.</a:t>
              </a:r>
            </a:p>
            <a:p>
              <a:pPr marL="356234" lvl="1">
                <a:lnSpc>
                  <a:spcPts val="4388"/>
                </a:lnSpc>
                <a:spcAft>
                  <a:spcPts val="1200"/>
                </a:spcAft>
              </a:pPr>
              <a:r>
                <a:rPr lang="ru-RU" sz="2800" dirty="0">
                  <a:solidFill>
                    <a:srgbClr val="482638"/>
                  </a:solidFill>
                  <a:latin typeface="อีฟดอวอิ้ง"/>
                </a:rPr>
                <a:t>По результатам работы можно определить, что цель дипломного</a:t>
              </a:r>
              <a:r>
                <a:rPr lang="en-US" sz="2800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ru-RU" sz="2800" dirty="0">
                  <a:solidFill>
                    <a:srgbClr val="482638"/>
                  </a:solidFill>
                  <a:latin typeface="อีฟดอวอิ้ง"/>
                </a:rPr>
                <a:t>проекта была достигнута, проект готов к эксплуатации.</a:t>
              </a:r>
              <a:endParaRPr lang="en-US" sz="2800" dirty="0">
                <a:solidFill>
                  <a:srgbClr val="482638"/>
                </a:solidFill>
                <a:latin typeface="อีฟดอวอิ้ง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3</a:t>
            </a:r>
            <a:r>
              <a:rPr lang="en-US" sz="6399" dirty="0">
                <a:solidFill>
                  <a:srgbClr val="482638"/>
                </a:solidFill>
                <a:latin typeface="Le Petit Cochon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1881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29533" y="3924300"/>
            <a:ext cx="14822925" cy="8161873"/>
          </a:xfrm>
          <a:custGeom>
            <a:avLst/>
            <a:gdLst/>
            <a:ahLst/>
            <a:cxnLst/>
            <a:rect l="l" t="t" r="r" b="b"/>
            <a:pathLst>
              <a:path w="14822925" h="8161873">
                <a:moveTo>
                  <a:pt x="0" y="0"/>
                </a:moveTo>
                <a:lnTo>
                  <a:pt x="14822925" y="0"/>
                </a:lnTo>
                <a:lnTo>
                  <a:pt x="14822925" y="8161873"/>
                </a:lnTo>
                <a:lnTo>
                  <a:pt x="0" y="816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207064" y="4954842"/>
            <a:ext cx="11907313" cy="6556464"/>
          </a:xfrm>
          <a:custGeom>
            <a:avLst/>
            <a:gdLst/>
            <a:ahLst/>
            <a:cxnLst/>
            <a:rect l="l" t="t" r="r" b="b"/>
            <a:pathLst>
              <a:path w="11907313" h="6556464">
                <a:moveTo>
                  <a:pt x="11907313" y="0"/>
                </a:moveTo>
                <a:lnTo>
                  <a:pt x="0" y="0"/>
                </a:lnTo>
                <a:lnTo>
                  <a:pt x="0" y="6556464"/>
                </a:lnTo>
                <a:lnTo>
                  <a:pt x="11907313" y="6556464"/>
                </a:lnTo>
                <a:lnTo>
                  <a:pt x="1190731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3357" y="94098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0886504" y="131209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17138" y="-2754020"/>
            <a:ext cx="6649929" cy="6954174"/>
          </a:xfrm>
          <a:custGeom>
            <a:avLst/>
            <a:gdLst/>
            <a:ahLst/>
            <a:cxnLst/>
            <a:rect l="l" t="t" r="r" b="b"/>
            <a:pathLst>
              <a:path w="6649929" h="6954174">
                <a:moveTo>
                  <a:pt x="0" y="0"/>
                </a:moveTo>
                <a:lnTo>
                  <a:pt x="6649928" y="0"/>
                </a:lnTo>
                <a:lnTo>
                  <a:pt x="6649928" y="6954174"/>
                </a:lnTo>
                <a:lnTo>
                  <a:pt x="0" y="6954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126369" y="-3471157"/>
            <a:ext cx="6609398" cy="8388448"/>
            <a:chOff x="0" y="0"/>
            <a:chExt cx="8812531" cy="11184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12531" cy="11184597"/>
            </a:xfrm>
            <a:custGeom>
              <a:avLst/>
              <a:gdLst/>
              <a:ahLst/>
              <a:cxnLst/>
              <a:rect l="l" t="t" r="r" b="b"/>
              <a:pathLst>
                <a:path w="8812531" h="11184597">
                  <a:moveTo>
                    <a:pt x="0" y="0"/>
                  </a:moveTo>
                  <a:lnTo>
                    <a:pt x="8812531" y="0"/>
                  </a:lnTo>
                  <a:lnTo>
                    <a:pt x="8812531" y="11184597"/>
                  </a:lnTo>
                  <a:lnTo>
                    <a:pt x="0" y="1118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3917503" y="7204328"/>
              <a:ext cx="138593" cy="13859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685741" y="7239983"/>
              <a:ext cx="138593" cy="13859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491559" y="6876296"/>
              <a:ext cx="138593" cy="13859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709059" y="6782040"/>
              <a:ext cx="138593" cy="13859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-4941391" y="7464128"/>
            <a:ext cx="11869531" cy="3733957"/>
          </a:xfrm>
          <a:custGeom>
            <a:avLst/>
            <a:gdLst/>
            <a:ahLst/>
            <a:cxnLst/>
            <a:rect l="l" t="t" r="r" b="b"/>
            <a:pathLst>
              <a:path w="11869531" h="3733957">
                <a:moveTo>
                  <a:pt x="0" y="0"/>
                </a:moveTo>
                <a:lnTo>
                  <a:pt x="11869530" y="0"/>
                </a:lnTo>
                <a:lnTo>
                  <a:pt x="11869530" y="3733957"/>
                </a:lnTo>
                <a:lnTo>
                  <a:pt x="0" y="3733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1250485" y="7851638"/>
            <a:ext cx="11633382" cy="3659668"/>
          </a:xfrm>
          <a:custGeom>
            <a:avLst/>
            <a:gdLst/>
            <a:ahLst/>
            <a:cxnLst/>
            <a:rect l="l" t="t" r="r" b="b"/>
            <a:pathLst>
              <a:path w="11633382" h="3659668">
                <a:moveTo>
                  <a:pt x="11633383" y="0"/>
                </a:moveTo>
                <a:lnTo>
                  <a:pt x="0" y="0"/>
                </a:lnTo>
                <a:lnTo>
                  <a:pt x="0" y="3659668"/>
                </a:lnTo>
                <a:lnTo>
                  <a:pt x="11633383" y="3659668"/>
                </a:lnTo>
                <a:lnTo>
                  <a:pt x="11633383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440185" y="-529123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51420" y="4404939"/>
            <a:ext cx="8638851" cy="305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2000">
                <a:solidFill>
                  <a:srgbClr val="FF9BBB"/>
                </a:solidFill>
                <a:latin typeface="Le Petit Cochon"/>
              </a:rPr>
              <a:t>Спасибо за внимание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87342" y="4416107"/>
            <a:ext cx="8344339" cy="305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2000" dirty="0" err="1">
                <a:solidFill>
                  <a:srgbClr val="482638"/>
                </a:solidFill>
                <a:latin typeface="Le Petit Cochon"/>
              </a:rPr>
              <a:t>Спасибо</a:t>
            </a:r>
            <a:r>
              <a:rPr lang="en-US" sz="12000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12000" dirty="0" err="1">
                <a:solidFill>
                  <a:srgbClr val="482638"/>
                </a:solidFill>
                <a:latin typeface="Le Petit Cochon"/>
              </a:rPr>
              <a:t>за</a:t>
            </a:r>
            <a:r>
              <a:rPr lang="en-US" sz="12000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12000" dirty="0" err="1">
                <a:solidFill>
                  <a:srgbClr val="482638"/>
                </a:solidFill>
                <a:latin typeface="Le Petit Cochon"/>
              </a:rPr>
              <a:t>внимание</a:t>
            </a:r>
            <a:endParaRPr lang="en-US" sz="12000" dirty="0">
              <a:solidFill>
                <a:srgbClr val="482638"/>
              </a:solidFill>
              <a:latin typeface="Le Petit Coch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9001" y="3563484"/>
            <a:ext cx="7850299" cy="5685330"/>
            <a:chOff x="0" y="0"/>
            <a:chExt cx="2067568" cy="1497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7568" cy="1497371"/>
            </a:xfrm>
            <a:custGeom>
              <a:avLst/>
              <a:gdLst/>
              <a:ahLst/>
              <a:cxnLst/>
              <a:rect l="l" t="t" r="r" b="b"/>
              <a:pathLst>
                <a:path w="2067568" h="1497371">
                  <a:moveTo>
                    <a:pt x="50296" y="0"/>
                  </a:moveTo>
                  <a:lnTo>
                    <a:pt x="2017272" y="0"/>
                  </a:lnTo>
                  <a:cubicBezTo>
                    <a:pt x="2045050" y="0"/>
                    <a:pt x="2067568" y="22518"/>
                    <a:pt x="2067568" y="50296"/>
                  </a:cubicBezTo>
                  <a:lnTo>
                    <a:pt x="2067568" y="1447075"/>
                  </a:lnTo>
                  <a:cubicBezTo>
                    <a:pt x="2067568" y="1474853"/>
                    <a:pt x="2045050" y="1497371"/>
                    <a:pt x="2017272" y="1497371"/>
                  </a:cubicBezTo>
                  <a:lnTo>
                    <a:pt x="50296" y="1497371"/>
                  </a:lnTo>
                  <a:cubicBezTo>
                    <a:pt x="22518" y="1497371"/>
                    <a:pt x="0" y="1474853"/>
                    <a:pt x="0" y="1447075"/>
                  </a:cubicBezTo>
                  <a:lnTo>
                    <a:pt x="0" y="50296"/>
                  </a:lnTo>
                  <a:cubicBezTo>
                    <a:pt x="0" y="22518"/>
                    <a:pt x="22518" y="0"/>
                    <a:pt x="50296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067568" cy="157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537091" y="18772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150013" y="-80850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105770" y="1496514"/>
            <a:ext cx="8076460" cy="1554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dirty="0" err="1">
                <a:solidFill>
                  <a:srgbClr val="482638"/>
                </a:solidFill>
                <a:latin typeface="Le Petit Cochon"/>
              </a:rPr>
              <a:t>Входные</a:t>
            </a:r>
            <a:r>
              <a:rPr lang="en-US" sz="6000" dirty="0">
                <a:solidFill>
                  <a:srgbClr val="482638"/>
                </a:solidFill>
                <a:latin typeface="Le Petit Cochon"/>
              </a:rPr>
              <a:t> и </a:t>
            </a:r>
            <a:r>
              <a:rPr lang="en-US" sz="6000" dirty="0" err="1">
                <a:solidFill>
                  <a:srgbClr val="482638"/>
                </a:solidFill>
                <a:latin typeface="Le Petit Cochon"/>
              </a:rPr>
              <a:t>выходные</a:t>
            </a:r>
            <a:r>
              <a:rPr lang="en-US" sz="6000" dirty="0">
                <a:solidFill>
                  <a:srgbClr val="482638"/>
                </a:solidFill>
                <a:latin typeface="Le Petit Cochon"/>
              </a:rPr>
              <a:t> </a:t>
            </a:r>
          </a:p>
          <a:p>
            <a:pPr algn="ctr">
              <a:lnSpc>
                <a:spcPts val="5880"/>
              </a:lnSpc>
            </a:pPr>
            <a:endParaRPr lang="en-US" sz="6000" dirty="0">
              <a:solidFill>
                <a:srgbClr val="482638"/>
              </a:solidFill>
              <a:latin typeface="Le Petit Cochon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28700" y="3563484"/>
            <a:ext cx="7850299" cy="5685330"/>
            <a:chOff x="0" y="0"/>
            <a:chExt cx="10467065" cy="758043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467065" cy="7580439"/>
              <a:chOff x="0" y="0"/>
              <a:chExt cx="2067568" cy="149737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067568" cy="1497371"/>
              </a:xfrm>
              <a:custGeom>
                <a:avLst/>
                <a:gdLst/>
                <a:ahLst/>
                <a:cxnLst/>
                <a:rect l="l" t="t" r="r" b="b"/>
                <a:pathLst>
                  <a:path w="2067568" h="1497371">
                    <a:moveTo>
                      <a:pt x="50296" y="0"/>
                    </a:moveTo>
                    <a:lnTo>
                      <a:pt x="2017272" y="0"/>
                    </a:lnTo>
                    <a:cubicBezTo>
                      <a:pt x="2045050" y="0"/>
                      <a:pt x="2067568" y="22518"/>
                      <a:pt x="2067568" y="50296"/>
                    </a:cubicBezTo>
                    <a:lnTo>
                      <a:pt x="2067568" y="1447075"/>
                    </a:lnTo>
                    <a:cubicBezTo>
                      <a:pt x="2067568" y="1474853"/>
                      <a:pt x="2045050" y="1497371"/>
                      <a:pt x="2017272" y="1497371"/>
                    </a:cubicBezTo>
                    <a:lnTo>
                      <a:pt x="50296" y="1497371"/>
                    </a:lnTo>
                    <a:cubicBezTo>
                      <a:pt x="22518" y="1497371"/>
                      <a:pt x="0" y="1474853"/>
                      <a:pt x="0" y="1447075"/>
                    </a:cubicBezTo>
                    <a:lnTo>
                      <a:pt x="0" y="50296"/>
                    </a:lnTo>
                    <a:cubicBezTo>
                      <a:pt x="0" y="22518"/>
                      <a:pt x="22518" y="0"/>
                      <a:pt x="50296" y="0"/>
                    </a:cubicBezTo>
                    <a:close/>
                  </a:path>
                </a:pathLst>
              </a:custGeom>
              <a:solidFill>
                <a:srgbClr val="FFFDFB">
                  <a:alpha val="61961"/>
                </a:srgbClr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76200"/>
                <a:ext cx="2067568" cy="1573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586113" y="685333"/>
              <a:ext cx="7140908" cy="7591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031"/>
                </a:lnSpc>
              </a:pPr>
              <a:r>
                <a:rPr lang="en-US" sz="4800" dirty="0" err="1">
                  <a:solidFill>
                    <a:srgbClr val="482638"/>
                  </a:solidFill>
                  <a:latin typeface="อีฟดอวอิ้ง"/>
                </a:rPr>
                <a:t>Входные</a:t>
              </a:r>
              <a:r>
                <a:rPr lang="ru-RU" sz="4800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4800" dirty="0" err="1">
                  <a:solidFill>
                    <a:srgbClr val="482638"/>
                  </a:solidFill>
                  <a:latin typeface="Le Petit Cochon"/>
                </a:rPr>
                <a:t>данные</a:t>
              </a:r>
              <a:endParaRPr lang="en-US" sz="4800" dirty="0">
                <a:solidFill>
                  <a:srgbClr val="482638"/>
                </a:solidFill>
                <a:latin typeface="อีฟดอวอิ้ง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119326"/>
              <a:ext cx="10467065" cy="5188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67" lvl="1" indent="-356233" algn="l">
                <a:lnSpc>
                  <a:spcPts val="4388"/>
                </a:lnSpc>
                <a:buFont typeface="Arial"/>
                <a:buChar char="•"/>
              </a:pP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данные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тренеров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и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участников</a:t>
              </a:r>
              <a:endParaRPr lang="en-US" sz="3299" spc="438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712467" lvl="1" indent="-356233" algn="l">
                <a:lnSpc>
                  <a:spcPts val="4388"/>
                </a:lnSpc>
                <a:buFont typeface="Arial"/>
                <a:buChar char="•"/>
              </a:pP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данные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запланированного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соревнования</a:t>
              </a:r>
              <a:endParaRPr lang="en-US" sz="3299" spc="438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712467" lvl="1" indent="-356233" algn="l">
                <a:lnSpc>
                  <a:spcPts val="4388"/>
                </a:lnSpc>
                <a:buFont typeface="Arial"/>
                <a:buChar char="•"/>
              </a:pP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данные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поданных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заявок</a:t>
              </a:r>
              <a:endParaRPr lang="en-US" sz="3299" spc="438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712467" lvl="1" indent="-356233" algn="l">
                <a:lnSpc>
                  <a:spcPts val="4388"/>
                </a:lnSpc>
                <a:buFont typeface="Arial"/>
                <a:buChar char="•"/>
              </a:pP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словари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весовых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и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возрастных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категорий</a:t>
              </a:r>
              <a:endParaRPr lang="en-US" sz="3299" spc="438" dirty="0">
                <a:solidFill>
                  <a:srgbClr val="482638"/>
                </a:solidFill>
                <a:latin typeface="อีฟดอวอิ้ง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848587" y="4053672"/>
            <a:ext cx="6701017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4800" dirty="0" err="1">
                <a:solidFill>
                  <a:srgbClr val="482638"/>
                </a:solidFill>
                <a:latin typeface="อีฟดอวอิ้ง"/>
              </a:rPr>
              <a:t>Выходные</a:t>
            </a:r>
            <a:r>
              <a:rPr lang="ru-RU" sz="48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4800" dirty="0" err="1">
                <a:solidFill>
                  <a:srgbClr val="482638"/>
                </a:solidFill>
                <a:latin typeface="Le Petit Cochon"/>
              </a:rPr>
              <a:t>данные</a:t>
            </a:r>
            <a:endParaRPr lang="en-US" sz="4800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409001" y="5126785"/>
            <a:ext cx="7850299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388"/>
              </a:lnSpc>
              <a:buFont typeface="Arial"/>
              <a:buChar char="•"/>
            </a:pPr>
            <a:r>
              <a:rPr lang="ru-RU" sz="3299" spc="438" dirty="0">
                <a:solidFill>
                  <a:srgbClr val="482638"/>
                </a:solidFill>
                <a:latin typeface="อีฟดอวอิ้ง"/>
              </a:rPr>
              <a:t>протокол соревнования </a:t>
            </a:r>
          </a:p>
          <a:p>
            <a:pPr marL="712467" lvl="1" indent="-356233">
              <a:lnSpc>
                <a:spcPts val="4388"/>
              </a:lnSpc>
              <a:buFont typeface="Arial"/>
              <a:buChar char="•"/>
            </a:pPr>
            <a:r>
              <a:rPr lang="en-US" sz="3299" spc="438" dirty="0" err="1">
                <a:solidFill>
                  <a:srgbClr val="482638"/>
                </a:solidFill>
                <a:latin typeface="อีฟดอวอิ้ง"/>
              </a:rPr>
              <a:t>протокол</a:t>
            </a:r>
            <a:r>
              <a:rPr lang="en-US" sz="3299" spc="438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99" spc="438" dirty="0" err="1">
                <a:solidFill>
                  <a:srgbClr val="482638"/>
                </a:solidFill>
                <a:latin typeface="อีฟดอวอิ้ง"/>
              </a:rPr>
              <a:t>жеребьевки</a:t>
            </a:r>
            <a:endParaRPr lang="en-US" sz="3299" spc="438" dirty="0">
              <a:solidFill>
                <a:srgbClr val="482638"/>
              </a:solidFill>
              <a:latin typeface="อีฟดอวอิ้ง"/>
            </a:endParaRPr>
          </a:p>
          <a:p>
            <a:pPr marL="712467" lvl="1" indent="-356233" algn="l">
              <a:lnSpc>
                <a:spcPts val="4388"/>
              </a:lnSpc>
              <a:buFont typeface="Arial"/>
              <a:buChar char="•"/>
            </a:pPr>
            <a:r>
              <a:rPr lang="en-US" sz="3299" spc="438" dirty="0" err="1">
                <a:solidFill>
                  <a:srgbClr val="482638"/>
                </a:solidFill>
                <a:latin typeface="อีฟดอวอิ้ง"/>
              </a:rPr>
              <a:t>итоговый</a:t>
            </a:r>
            <a:r>
              <a:rPr lang="en-US" sz="3299" spc="438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99" spc="438" dirty="0" err="1">
                <a:solidFill>
                  <a:srgbClr val="482638"/>
                </a:solidFill>
                <a:latin typeface="อีฟดอวอิ้ง"/>
              </a:rPr>
              <a:t>протокол</a:t>
            </a:r>
            <a:endParaRPr lang="en-US" sz="3299" spc="438" dirty="0">
              <a:solidFill>
                <a:srgbClr val="482638"/>
              </a:solidFill>
              <a:latin typeface="อีฟดอวอิ้ง"/>
            </a:endParaRPr>
          </a:p>
          <a:p>
            <a:pPr algn="l">
              <a:lnSpc>
                <a:spcPts val="4388"/>
              </a:lnSpc>
            </a:pPr>
            <a:endParaRPr lang="en-US" sz="3299" spc="438" dirty="0">
              <a:solidFill>
                <a:srgbClr val="482638"/>
              </a:solidFill>
              <a:latin typeface="อีฟดอวอิ้ง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09068" y="8825646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604819" y="261521"/>
            <a:ext cx="14862185" cy="9763957"/>
          </a:xfrm>
          <a:custGeom>
            <a:avLst/>
            <a:gdLst/>
            <a:ahLst/>
            <a:cxnLst/>
            <a:rect l="l" t="t" r="r" b="b"/>
            <a:pathLst>
              <a:path w="14862185" h="9763957">
                <a:moveTo>
                  <a:pt x="0" y="0"/>
                </a:moveTo>
                <a:lnTo>
                  <a:pt x="14862184" y="0"/>
                </a:lnTo>
                <a:lnTo>
                  <a:pt x="14862184" y="9763958"/>
                </a:lnTo>
                <a:lnTo>
                  <a:pt x="0" y="9763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920611" y="315760"/>
            <a:ext cx="4465477" cy="13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5400">
                <a:solidFill>
                  <a:srgbClr val="482638"/>
                </a:solidFill>
                <a:latin typeface="Le Petit Cochon"/>
              </a:rPr>
              <a:t>Схема базы данных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65412" y="2309463"/>
            <a:ext cx="6939085" cy="5960317"/>
            <a:chOff x="0" y="0"/>
            <a:chExt cx="5372576" cy="4614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2577" cy="4614767"/>
            </a:xfrm>
            <a:custGeom>
              <a:avLst/>
              <a:gdLst/>
              <a:ahLst/>
              <a:cxnLst/>
              <a:rect l="l" t="t" r="r" b="b"/>
              <a:pathLst>
                <a:path w="5372577" h="461476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FFFF">
                <a:alpha val="61961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81387" y="2163342"/>
            <a:ext cx="6939085" cy="5960317"/>
            <a:chOff x="0" y="0"/>
            <a:chExt cx="5372576" cy="46147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2577" cy="4614767"/>
            </a:xfrm>
            <a:custGeom>
              <a:avLst/>
              <a:gdLst/>
              <a:ahLst/>
              <a:cxnLst/>
              <a:rect l="l" t="t" r="r" b="b"/>
              <a:pathLst>
                <a:path w="5372577" h="461476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FFFF">
                <a:alpha val="61961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 flipH="1">
            <a:off x="11673837" y="8890079"/>
            <a:ext cx="6805785" cy="2140987"/>
          </a:xfrm>
          <a:custGeom>
            <a:avLst/>
            <a:gdLst/>
            <a:ahLst/>
            <a:cxnLst/>
            <a:rect l="l" t="t" r="r" b="b"/>
            <a:pathLst>
              <a:path w="6805785" h="2140987">
                <a:moveTo>
                  <a:pt x="6805785" y="0"/>
                </a:moveTo>
                <a:lnTo>
                  <a:pt x="0" y="0"/>
                </a:lnTo>
                <a:lnTo>
                  <a:pt x="0" y="2140987"/>
                </a:lnTo>
                <a:lnTo>
                  <a:pt x="6805785" y="2140987"/>
                </a:lnTo>
                <a:lnTo>
                  <a:pt x="680578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735360" y="8890079"/>
            <a:ext cx="9750656" cy="3067394"/>
          </a:xfrm>
          <a:custGeom>
            <a:avLst/>
            <a:gdLst/>
            <a:ahLst/>
            <a:cxnLst/>
            <a:rect l="l" t="t" r="r" b="b"/>
            <a:pathLst>
              <a:path w="9750656" h="3067394">
                <a:moveTo>
                  <a:pt x="0" y="0"/>
                </a:moveTo>
                <a:lnTo>
                  <a:pt x="9750655" y="0"/>
                </a:lnTo>
                <a:lnTo>
                  <a:pt x="9750655" y="3067394"/>
                </a:lnTo>
                <a:lnTo>
                  <a:pt x="0" y="30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10870961" y="5087290"/>
            <a:ext cx="2005114" cy="2005114"/>
          </a:xfrm>
          <a:custGeom>
            <a:avLst/>
            <a:gdLst/>
            <a:ahLst/>
            <a:cxnLst/>
            <a:rect l="l" t="t" r="r" b="b"/>
            <a:pathLst>
              <a:path w="2005114" h="2005114">
                <a:moveTo>
                  <a:pt x="0" y="0"/>
                </a:moveTo>
                <a:lnTo>
                  <a:pt x="2005114" y="0"/>
                </a:lnTo>
                <a:lnTo>
                  <a:pt x="2005114" y="2005113"/>
                </a:lnTo>
                <a:lnTo>
                  <a:pt x="0" y="2005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310447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194521" y="4976472"/>
            <a:ext cx="2226749" cy="2226749"/>
          </a:xfrm>
          <a:custGeom>
            <a:avLst/>
            <a:gdLst/>
            <a:ahLst/>
            <a:cxnLst/>
            <a:rect l="l" t="t" r="r" b="b"/>
            <a:pathLst>
              <a:path w="2226749" h="2226749">
                <a:moveTo>
                  <a:pt x="0" y="0"/>
                </a:moveTo>
                <a:lnTo>
                  <a:pt x="2226749" y="0"/>
                </a:lnTo>
                <a:lnTo>
                  <a:pt x="2226749" y="2226749"/>
                </a:lnTo>
                <a:lnTo>
                  <a:pt x="0" y="22267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755917" y="5143500"/>
            <a:ext cx="2123233" cy="2125221"/>
          </a:xfrm>
          <a:custGeom>
            <a:avLst/>
            <a:gdLst/>
            <a:ahLst/>
            <a:cxnLst/>
            <a:rect l="l" t="t" r="r" b="b"/>
            <a:pathLst>
              <a:path w="2123233" h="2125221">
                <a:moveTo>
                  <a:pt x="0" y="0"/>
                </a:moveTo>
                <a:lnTo>
                  <a:pt x="2123233" y="0"/>
                </a:lnTo>
                <a:lnTo>
                  <a:pt x="2123233" y="2125221"/>
                </a:lnTo>
                <a:lnTo>
                  <a:pt x="0" y="2125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946046" y="5166230"/>
            <a:ext cx="2031313" cy="2031313"/>
          </a:xfrm>
          <a:custGeom>
            <a:avLst/>
            <a:gdLst/>
            <a:ahLst/>
            <a:cxnLst/>
            <a:rect l="l" t="t" r="r" b="b"/>
            <a:pathLst>
              <a:path w="2031313" h="2031313">
                <a:moveTo>
                  <a:pt x="0" y="0"/>
                </a:moveTo>
                <a:lnTo>
                  <a:pt x="2031313" y="0"/>
                </a:lnTo>
                <a:lnTo>
                  <a:pt x="2031313" y="2031313"/>
                </a:lnTo>
                <a:lnTo>
                  <a:pt x="0" y="20313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09068" y="8825646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09830" y="4382485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Фреймворк</a:t>
            </a:r>
            <a:endParaRPr lang="en-US" sz="1500" spc="21" dirty="0">
              <a:solidFill>
                <a:srgbClr val="000000"/>
              </a:solidFill>
              <a:latin typeface="อีฟดอวอิ้ง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309830" y="7477494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>
                <a:solidFill>
                  <a:srgbClr val="000000"/>
                </a:solidFill>
                <a:latin typeface="Now Bold"/>
              </a:rPr>
              <a:t>Django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84650" y="4372839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Язык</a:t>
            </a:r>
            <a:r>
              <a:rPr lang="en-US" sz="1500" spc="21" dirty="0">
                <a:solidFill>
                  <a:srgbClr val="000000"/>
                </a:solidFill>
                <a:latin typeface="อีฟดอวอิ้ง Bold"/>
              </a:rPr>
              <a:t> </a:t>
            </a: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программирования</a:t>
            </a:r>
            <a:endParaRPr lang="en-US" sz="1500" spc="21" dirty="0">
              <a:solidFill>
                <a:srgbClr val="000000"/>
              </a:solidFill>
              <a:latin typeface="อีฟดอวอิ้ง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971747" y="7481467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>
                <a:solidFill>
                  <a:srgbClr val="000000"/>
                </a:solidFill>
                <a:latin typeface="Now Heavy"/>
              </a:rPr>
              <a:t>Python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537369" y="4394080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Сред</a:t>
            </a:r>
            <a:r>
              <a:rPr lang="ru-RU" sz="1500" spc="21" dirty="0">
                <a:solidFill>
                  <a:srgbClr val="000000"/>
                </a:solidFill>
                <a:latin typeface="อีฟดอวอิ้ง Bold"/>
              </a:rPr>
              <a:t>а </a:t>
            </a: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разработки</a:t>
            </a:r>
            <a:endParaRPr lang="en-US" sz="1500" spc="21" dirty="0">
              <a:solidFill>
                <a:srgbClr val="000000"/>
              </a:solidFill>
              <a:latin typeface="อีฟดอวอิ้ง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537370" y="7340172"/>
            <a:ext cx="2672297" cy="5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21" dirty="0" err="1">
                <a:solidFill>
                  <a:srgbClr val="000000"/>
                </a:solidFill>
                <a:latin typeface="Now Heavy"/>
              </a:rPr>
              <a:t>Pycharm</a:t>
            </a:r>
            <a:r>
              <a:rPr lang="en-US" sz="1500" spc="21" dirty="0">
                <a:solidFill>
                  <a:srgbClr val="000000"/>
                </a:solidFill>
                <a:latin typeface="Now Heavy"/>
              </a:rPr>
              <a:t> </a:t>
            </a:r>
          </a:p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>
                <a:solidFill>
                  <a:srgbClr val="000000"/>
                </a:solidFill>
                <a:latin typeface="Now Heavy"/>
              </a:rPr>
              <a:t>Community edition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87003" y="4382485"/>
            <a:ext cx="2672297" cy="29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>
                <a:solidFill>
                  <a:srgbClr val="000000"/>
                </a:solidFill>
                <a:latin typeface="อีฟดอวอิ้ง Bold"/>
              </a:rPr>
              <a:t>СУБД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625555" y="7454472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>
                <a:solidFill>
                  <a:srgbClr val="000000"/>
                </a:solidFill>
                <a:latin typeface="Now Heavy"/>
              </a:rPr>
              <a:t>MySQL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346626" y="400837"/>
            <a:ext cx="5594748" cy="13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5400">
                <a:solidFill>
                  <a:srgbClr val="482638"/>
                </a:solidFill>
                <a:latin typeface="Le Petit Cochon"/>
              </a:rPr>
              <a:t>Инструменты разработки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590800" y="2948454"/>
            <a:ext cx="6004098" cy="51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3899" dirty="0" err="1">
                <a:solidFill>
                  <a:srgbClr val="482638"/>
                </a:solidFill>
                <a:latin typeface="อีฟดอวอิ้ง"/>
              </a:rPr>
              <a:t>Программная</a:t>
            </a:r>
            <a:r>
              <a:rPr lang="en-US" sz="3899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899" dirty="0" err="1">
                <a:solidFill>
                  <a:srgbClr val="482638"/>
                </a:solidFill>
                <a:latin typeface="อีฟดอวอิ้ง"/>
              </a:rPr>
              <a:t>часть</a:t>
            </a:r>
            <a:endParaRPr lang="en-US" sz="3899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777976" y="2948454"/>
            <a:ext cx="5833624" cy="51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3899" dirty="0" err="1">
                <a:solidFill>
                  <a:srgbClr val="482638"/>
                </a:solidFill>
                <a:latin typeface="อีฟดอวอิ้ง"/>
              </a:rPr>
              <a:t>Средства</a:t>
            </a:r>
            <a:r>
              <a:rPr lang="en-US" sz="3899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899" dirty="0" err="1">
                <a:solidFill>
                  <a:srgbClr val="482638"/>
                </a:solidFill>
                <a:latin typeface="อีฟดอวอิ้ง"/>
              </a:rPr>
              <a:t>разработки</a:t>
            </a:r>
            <a:endParaRPr lang="en-US" sz="3899" dirty="0">
              <a:solidFill>
                <a:srgbClr val="482638"/>
              </a:solidFill>
              <a:latin typeface="อีฟดอวอิ้ง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3817533" y="268095"/>
            <a:ext cx="13802144" cy="9158058"/>
          </a:xfrm>
          <a:custGeom>
            <a:avLst/>
            <a:gdLst/>
            <a:ahLst/>
            <a:cxnLst/>
            <a:rect l="l" t="t" r="r" b="b"/>
            <a:pathLst>
              <a:path w="13802144" h="9158058">
                <a:moveTo>
                  <a:pt x="0" y="0"/>
                </a:moveTo>
                <a:lnTo>
                  <a:pt x="13802145" y="0"/>
                </a:lnTo>
                <a:lnTo>
                  <a:pt x="13802145" y="9158058"/>
                </a:lnTo>
                <a:lnTo>
                  <a:pt x="0" y="9158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13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5400">
                <a:solidFill>
                  <a:srgbClr val="482638"/>
                </a:solidFill>
                <a:latin typeface="Le Petit Cochon"/>
              </a:rPr>
              <a:t>Модульная схема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52059" y="447941"/>
            <a:ext cx="10482895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Тренер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Регистрация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3152059" y="1468403"/>
            <a:ext cx="14324494" cy="7126765"/>
          </a:xfrm>
          <a:prstGeom prst="roundRect">
            <a:avLst>
              <a:gd name="adj" fmla="val 7502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542105" y="1415261"/>
            <a:ext cx="14987613" cy="7456477"/>
          </a:xfrm>
          <a:prstGeom prst="roundRect">
            <a:avLst>
              <a:gd name="adj" fmla="val 8686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25646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42105" y="447941"/>
            <a:ext cx="11546822" cy="580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Спортсмен</a:t>
            </a:r>
            <a:r>
              <a:rPr lang="ru-RU" sz="3385" dirty="0">
                <a:solidFill>
                  <a:srgbClr val="482638"/>
                </a:solidFill>
                <a:latin typeface="Open Sans"/>
              </a:rPr>
              <a:t>. Регистрация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419</Words>
  <Application>Microsoft Office PowerPoint</Application>
  <PresentationFormat>Произвольный</PresentationFormat>
  <Paragraphs>114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อีฟดอวอิ้ง</vt:lpstr>
      <vt:lpstr>Le Petit Cochon</vt:lpstr>
      <vt:lpstr>Calibri</vt:lpstr>
      <vt:lpstr>Now Heavy</vt:lpstr>
      <vt:lpstr>Open Sans</vt:lpstr>
      <vt:lpstr>Arial</vt:lpstr>
      <vt:lpstr>อีฟดอวอิ้ง Bold</vt:lpstr>
      <vt:lpstr>Now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Дзюдо Арена</dc:title>
  <cp:lastModifiedBy>Nu-da Navernoe-vot</cp:lastModifiedBy>
  <cp:revision>40</cp:revision>
  <dcterms:created xsi:type="dcterms:W3CDTF">2006-08-16T00:00:00Z</dcterms:created>
  <dcterms:modified xsi:type="dcterms:W3CDTF">2024-06-18T17:35:04Z</dcterms:modified>
  <dc:identifier>DAGIdLbpzKQ</dc:identifier>
</cp:coreProperties>
</file>